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20"/>
  </p:notesMasterIdLst>
  <p:sldIdLst>
    <p:sldId id="256" r:id="rId5"/>
    <p:sldId id="257" r:id="rId6"/>
    <p:sldId id="861" r:id="rId7"/>
    <p:sldId id="862" r:id="rId8"/>
    <p:sldId id="859" r:id="rId9"/>
    <p:sldId id="318" r:id="rId10"/>
    <p:sldId id="259" r:id="rId11"/>
    <p:sldId id="860" r:id="rId12"/>
    <p:sldId id="373" r:id="rId13"/>
    <p:sldId id="377" r:id="rId14"/>
    <p:sldId id="863" r:id="rId15"/>
    <p:sldId id="261" r:id="rId16"/>
    <p:sldId id="262" r:id="rId17"/>
    <p:sldId id="864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ry, Erica" initials="EE" lastIdx="1" clrIdx="0">
    <p:extLst/>
  </p:cmAuthor>
  <p:cmAuthor id="2" name="Powell, Erin" initials="PE" lastIdx="32" clrIdx="1">
    <p:extLst/>
  </p:cmAuthor>
  <p:cmAuthor id="4" name="Johnston, Suzanne" initials="JS" lastIdx="1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38762-0140-964B-0212-E35B0BE76E6A}" v="460" dt="2020-11-05T16:35:22.372"/>
    <p1510:client id="{7DB294F0-7C65-2443-DF47-A8FFC2D7CBEB}" v="46" dt="2020-09-23T21:45:07.555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ry, Erica" userId="S::erica.emery@src.sk.ca::63b87384-80fc-4815-9dbb-2a7216d18ea0" providerId="AD" clId="Web-{0F338762-0140-964B-0212-E35B0BE76E6A}"/>
    <pc:docChg chg="modSld">
      <pc:chgData name="Emery, Erica" userId="S::erica.emery@src.sk.ca::63b87384-80fc-4815-9dbb-2a7216d18ea0" providerId="AD" clId="Web-{0F338762-0140-964B-0212-E35B0BE76E6A}" dt="2020-11-05T16:35:22.372" v="458" actId="20577"/>
      <pc:docMkLst>
        <pc:docMk/>
      </pc:docMkLst>
      <pc:sldChg chg="modSp">
        <pc:chgData name="Emery, Erica" userId="S::erica.emery@src.sk.ca::63b87384-80fc-4815-9dbb-2a7216d18ea0" providerId="AD" clId="Web-{0F338762-0140-964B-0212-E35B0BE76E6A}" dt="2020-11-05T16:35:22.169" v="456" actId="20577"/>
        <pc:sldMkLst>
          <pc:docMk/>
          <pc:sldMk cId="2487863408" sldId="261"/>
        </pc:sldMkLst>
        <pc:spChg chg="mod">
          <ac:chgData name="Emery, Erica" userId="S::erica.emery@src.sk.ca::63b87384-80fc-4815-9dbb-2a7216d18ea0" providerId="AD" clId="Web-{0F338762-0140-964B-0212-E35B0BE76E6A}" dt="2020-11-05T14:57:35.217" v="439" actId="14100"/>
          <ac:spMkLst>
            <pc:docMk/>
            <pc:sldMk cId="2487863408" sldId="261"/>
            <ac:spMk id="2" creationId="{00000000-0000-0000-0000-000000000000}"/>
          </ac:spMkLst>
        </pc:spChg>
        <pc:spChg chg="mod">
          <ac:chgData name="Emery, Erica" userId="S::erica.emery@src.sk.ca::63b87384-80fc-4815-9dbb-2a7216d18ea0" providerId="AD" clId="Web-{0F338762-0140-964B-0212-E35B0BE76E6A}" dt="2020-11-05T16:35:22.169" v="456" actId="20577"/>
          <ac:spMkLst>
            <pc:docMk/>
            <pc:sldMk cId="2487863408" sldId="26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731D0-1A46-5244-BC3D-07270F47BC83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0459-3BBA-AF4B-ADB1-F2E0F8EB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Less a fixed facility than a suite of expert services and capabilities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60% oil and gas and these include methane c and c, CO2 C and C, and allow searching and comparison on mitigation cost, TRL, inputs, out outs be it power, methanol, CNG,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Filtering the most promising technologies based on requirements.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SRC uses our own standardized validation protocol to ensure quality, transparency, and consistency of the validation process for all clients.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CD2DA-D87A-4DC4-B27B-ADDD09782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2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meaning that the instrumentation and equipment required for each project can be mobilized as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CD2DA-D87A-4DC4-B27B-ADDD09782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10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GHG emissions capture and conversion technologies can be tested, demonstrated, and validated safely.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F904A-B0EF-49F7-B639-FADCF7C5661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294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DME = dimethyl</a:t>
            </a:r>
            <a:r>
              <a:rPr lang="en-US" baseline="0" dirty="0"/>
              <a:t> ether, NH3 = ammonia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CD2DA-D87A-4DC4-B27B-ADDD09782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2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TAC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48" y="6030198"/>
            <a:ext cx="2498326" cy="4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lbertainnovates.ca/wp-content/uploads/2020/07/image-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0" b="6337"/>
          <a:stretch/>
        </p:blipFill>
        <p:spPr bwMode="auto">
          <a:xfrm>
            <a:off x="3949470" y="5832065"/>
            <a:ext cx="1557601" cy="7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11566-76B4-1E43-BACB-3E8C2509E9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D654EE-4CC7-204E-82C5-589F42DFB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62282" y="1394512"/>
            <a:ext cx="9256703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/>
              <a:t>Centre for the Demonstration of Emissions Reductions (</a:t>
            </a:r>
            <a:r>
              <a:rPr lang="en-CA" dirty="0" err="1"/>
              <a:t>CeDER</a:t>
            </a:r>
            <a:r>
              <a:rPr lang="en-CA" dirty="0"/>
              <a:t>)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753509" y="2731362"/>
            <a:ext cx="7788912" cy="979115"/>
          </a:xfrm>
        </p:spPr>
        <p:txBody>
          <a:bodyPr>
            <a:noAutofit/>
          </a:bodyPr>
          <a:lstStyle/>
          <a:p>
            <a:pPr algn="l"/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</a:t>
            </a:r>
          </a:p>
          <a:p>
            <a:pPr algn="l"/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Erica Emery, Senior Research Engineer</a:t>
            </a:r>
          </a:p>
          <a:p>
            <a:pPr algn="l"/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Saskatchewan Research Council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  <a:p>
            <a:pPr algn="l"/>
            <a:r>
              <a:rPr lang="en-CA" sz="2000" dirty="0"/>
              <a:t>September 24, 2020</a:t>
            </a:r>
            <a:endParaRPr lang="en-CA" sz="2400" dirty="0"/>
          </a:p>
          <a:p>
            <a:pPr algn="ctr"/>
            <a:endParaRPr lang="en-CA" sz="1800" dirty="0"/>
          </a:p>
        </p:txBody>
      </p:sp>
      <p:pic>
        <p:nvPicPr>
          <p:cNvPr id="25" name="Picture 24" descr="PTA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535" y="5903039"/>
            <a:ext cx="2998548" cy="5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anadian Emissions Reduction Innovation Network (CERIN) - DEC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1"/>
          <a:stretch/>
        </p:blipFill>
        <p:spPr bwMode="auto">
          <a:xfrm>
            <a:off x="2040400" y="5305803"/>
            <a:ext cx="4298098" cy="14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albertainnovates.ca/wp-content/uploads/2020/07/imag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68" y="5628968"/>
            <a:ext cx="1869469" cy="11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EFDBAF1-35F9-4449-B6BD-3055B08559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898" y="4006471"/>
            <a:ext cx="1619046" cy="618037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7F81C5E-FDC0-4132-8B89-69BDB8656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64" y="5756018"/>
            <a:ext cx="1753437" cy="79255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63D1001-AB3B-4C9E-A2C1-10AAE769E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8"/>
          <a:stretch/>
        </p:blipFill>
        <p:spPr bwMode="auto">
          <a:xfrm>
            <a:off x="7732898" y="2731362"/>
            <a:ext cx="1486568" cy="12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6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854" y="425095"/>
            <a:ext cx="7323133" cy="4565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CeDER</a:t>
            </a:r>
            <a:r>
              <a:rPr lang="en-US" sz="2400" dirty="0"/>
              <a:t> is equipped to test and validate most types of emissions measurement and reductions systems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09496"/>
              </p:ext>
            </p:extLst>
          </p:nvPr>
        </p:nvGraphicFramePr>
        <p:xfrm>
          <a:off x="1259063" y="1472130"/>
          <a:ext cx="7952715" cy="404159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50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0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0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73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Flare/Combustion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Capture/Conversion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Emission</a:t>
                      </a:r>
                    </a:p>
                    <a:p>
                      <a:pPr algn="ctr"/>
                      <a:r>
                        <a:rPr lang="en-US" sz="2000" dirty="0"/>
                        <a:t>Monitoring Systems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Utility and Smokeless Flares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Vapour</a:t>
                      </a:r>
                      <a:r>
                        <a:rPr lang="en-US" sz="2000" dirty="0"/>
                        <a:t> Recovery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CNG/LNG/NGL)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Static and Mobile Systems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Electronic Ignition Flares</a:t>
                      </a:r>
                      <a:endParaRPr lang="en-CA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Gas-To-Liquids (DME,</a:t>
                      </a:r>
                      <a:r>
                        <a:rPr lang="en-US" sz="2000" baseline="0" dirty="0"/>
                        <a:t> NH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UAV</a:t>
                      </a:r>
                      <a:r>
                        <a:rPr lang="en-US" sz="2000" baseline="0" dirty="0"/>
                        <a:t> Systems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Incinerators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Gas-to-Power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QOGI Systems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0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Catalytic Oxidizers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Methane</a:t>
                      </a:r>
                      <a:r>
                        <a:rPr lang="en-US" sz="2000" baseline="0" dirty="0"/>
                        <a:t> to CO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baseline="0" dirty="0"/>
                        <a:t> </a:t>
                      </a:r>
                      <a:br>
                        <a:rPr lang="en-US" sz="2000" baseline="0" dirty="0"/>
                      </a:br>
                      <a:r>
                        <a:rPr lang="en-US" sz="2000" baseline="0" dirty="0"/>
                        <a:t>via Bio-Conversion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LDAR Programs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F44529E-16D6-4FE9-9041-16E5D81489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41" y="5952671"/>
            <a:ext cx="1619046" cy="6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CAA67-5860-4210-BA51-E85D9FB6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29" y="437305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SRC Facilities 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64CAC-A301-4E9E-A5BE-92F9456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28" y="1219123"/>
            <a:ext cx="6996983" cy="448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SRC has a number of well-equipped facilities that complement </a:t>
            </a:r>
            <a:r>
              <a:rPr lang="en-US" sz="2400" dirty="0" err="1">
                <a:solidFill>
                  <a:schemeClr val="accent1"/>
                </a:solidFill>
              </a:rPr>
              <a:t>CeDER’s</a:t>
            </a:r>
            <a:r>
              <a:rPr lang="en-US" sz="2400" dirty="0">
                <a:solidFill>
                  <a:schemeClr val="accent1"/>
                </a:solidFill>
              </a:rPr>
              <a:t> mobile field testing: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Bench-scale Labs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Pilot Plant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Shook-Gillies HPHT Test Facility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Explosion-Proof Building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Volatile Fluids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High Pressure High Temperature </a:t>
            </a:r>
            <a:br>
              <a:rPr lang="en-US" sz="2200" dirty="0"/>
            </a:br>
            <a:r>
              <a:rPr lang="en-US" sz="2200" dirty="0"/>
              <a:t>4-inch Diameter Loop</a:t>
            </a:r>
          </a:p>
        </p:txBody>
      </p:sp>
      <p:pic>
        <p:nvPicPr>
          <p:cNvPr id="10" name="Picture 9" descr="A building with a metal object&#10;&#10;Description automatically generated">
            <a:extLst>
              <a:ext uri="{FF2B5EF4-FFF2-40B4-BE49-F238E27FC236}">
                <a16:creationId xmlns:a16="http://schemas.microsoft.com/office/drawing/2014/main" xmlns="" id="{9FADC1DF-05E6-45E3-B919-2A632F634D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8371" y="4454418"/>
            <a:ext cx="3882576" cy="23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B1073FE-2B53-413E-90BE-1638DABD7E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41" y="5952671"/>
            <a:ext cx="1619046" cy="618037"/>
          </a:xfrm>
          <a:prstGeom prst="rect">
            <a:avLst/>
          </a:prstGeom>
        </p:spPr>
      </p:pic>
      <p:pic>
        <p:nvPicPr>
          <p:cNvPr id="11" name="Picture 10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D3DB43FA-1A6D-4173-A338-C130AAC0D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8538" y="16082"/>
            <a:ext cx="3902242" cy="228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table, truck, sitting, room&#10;&#10;Description automatically generated">
            <a:extLst>
              <a:ext uri="{FF2B5EF4-FFF2-40B4-BE49-F238E27FC236}">
                <a16:creationId xmlns:a16="http://schemas.microsoft.com/office/drawing/2014/main" xmlns="" id="{DD3EC89D-7242-4FFB-9534-3BB7E07389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8371" y="2201997"/>
            <a:ext cx="3882576" cy="235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90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97" y="386426"/>
            <a:ext cx="5904989" cy="13208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rial"/>
                <a:cs typeface="Arial"/>
              </a:rPr>
              <a:t>CeDER</a:t>
            </a:r>
            <a:r>
              <a:rPr lang="en-US" b="1" dirty="0">
                <a:latin typeface="Arial"/>
                <a:cs typeface="Arial"/>
              </a:rPr>
              <a:t> and </a:t>
            </a:r>
            <a:r>
              <a:rPr lang="en-US" b="1" dirty="0" err="1">
                <a:latin typeface="Arial"/>
                <a:cs typeface="Arial"/>
              </a:rPr>
              <a:t>CanERIC</a:t>
            </a:r>
            <a:endParaRPr lang="en-US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696454"/>
            <a:ext cx="6894094" cy="4114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CA"/>
              <a:t>CeDER pre-dates CanERIC, trailers are already operating in the </a:t>
            </a:r>
            <a:r>
              <a:rPr lang="en-CA" dirty="0"/>
              <a:t>field</a:t>
            </a:r>
            <a:endParaRPr lang="en-US"/>
          </a:p>
          <a:p>
            <a:pPr>
              <a:lnSpc>
                <a:spcPct val="90000"/>
              </a:lnSpc>
            </a:pPr>
            <a:r>
              <a:rPr lang="en-CA" dirty="0"/>
              <a:t>SRC to receive NRCAN funding for equipment needed to expand capacity for </a:t>
            </a:r>
            <a:r>
              <a:rPr lang="en-CA" err="1"/>
              <a:t>CanERIC</a:t>
            </a:r>
            <a:r>
              <a:rPr lang="en-CA" dirty="0"/>
              <a:t> </a:t>
            </a:r>
            <a:r>
              <a:rPr lang="en-CA"/>
              <a:t>projects</a:t>
            </a:r>
            <a:endParaRPr lang="en-CA" dirty="0"/>
          </a:p>
          <a:p>
            <a:pPr>
              <a:lnSpc>
                <a:spcPct val="90000"/>
              </a:lnSpc>
            </a:pPr>
            <a:r>
              <a:rPr lang="en-CA"/>
              <a:t>CeDER</a:t>
            </a:r>
            <a:r>
              <a:rPr lang="en-CA" dirty="0"/>
              <a:t> provides the ability to test technologies in real world installations</a:t>
            </a:r>
          </a:p>
          <a:p>
            <a:pPr>
              <a:lnSpc>
                <a:spcPct val="90000"/>
              </a:lnSpc>
            </a:pPr>
            <a:r>
              <a:rPr lang="en-CA" dirty="0"/>
              <a:t>Compliments fixed facilities provided elsewhere in CERIN network</a:t>
            </a:r>
          </a:p>
          <a:p>
            <a:pPr>
              <a:lnSpc>
                <a:spcPct val="90000"/>
              </a:lnSpc>
            </a:pPr>
            <a:r>
              <a:rPr lang="en-CA" dirty="0"/>
              <a:t>SRC has laboratory test capacity, along with other members of the Infrastructure Steering </a:t>
            </a:r>
            <a:r>
              <a:rPr lang="en-CA"/>
              <a:t>Committee (AI, CMC, SAIT, Universities)</a:t>
            </a:r>
            <a:endParaRPr lang="en-CA" dirty="0"/>
          </a:p>
          <a:p>
            <a:pPr>
              <a:lnSpc>
                <a:spcPct val="90000"/>
              </a:lnSpc>
            </a:pPr>
            <a:endParaRPr lang="en-CA" dirty="0"/>
          </a:p>
        </p:txBody>
      </p:sp>
      <p:pic>
        <p:nvPicPr>
          <p:cNvPr id="4" name="Picture 3" descr="A green truck parked in a parking lot&#10;&#10;Description automatically generated">
            <a:extLst>
              <a:ext uri="{FF2B5EF4-FFF2-40B4-BE49-F238E27FC236}">
                <a16:creationId xmlns:a16="http://schemas.microsoft.com/office/drawing/2014/main" xmlns="" id="{1D78BEFE-9C02-46D2-9E0F-322BB07B8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734643" y="315416"/>
            <a:ext cx="4457357" cy="5666154"/>
          </a:xfrm>
          <a:prstGeom prst="rect">
            <a:avLst/>
          </a:pr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D90BA30-1186-4C72-8BBC-8F9DE8188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168" y="5907426"/>
            <a:ext cx="1619046" cy="6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6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019" y="181583"/>
            <a:ext cx="7121961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Saskatchewan Government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31" y="1703931"/>
            <a:ext cx="9564763" cy="4001947"/>
          </a:xfrm>
          <a:ln>
            <a:noFill/>
          </a:ln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CA" sz="2800" dirty="0"/>
              <a:t>Government of Saskatchewan investing up to </a:t>
            </a:r>
            <a:r>
              <a:rPr lang="en-US" sz="2800" dirty="0"/>
              <a:t>$400,000 towards SRC activities under </a:t>
            </a:r>
            <a:r>
              <a:rPr lang="en-US" sz="2800" dirty="0" err="1"/>
              <a:t>CanERIC</a:t>
            </a:r>
            <a:r>
              <a:rPr lang="en-US" sz="2800" dirty="0"/>
              <a:t> as part of its Methane Action Plan </a:t>
            </a:r>
          </a:p>
          <a:p>
            <a:pPr lvl="1"/>
            <a:r>
              <a:rPr lang="en-CA" sz="2600" dirty="0"/>
              <a:t>Provided by Innovation Saskatchewan and Saskatchewan Ministry of Energy and Resources (50/50)</a:t>
            </a:r>
            <a:endParaRPr lang="en-CA" sz="2800" dirty="0"/>
          </a:p>
          <a:p>
            <a:pPr lvl="1"/>
            <a:r>
              <a:rPr lang="en-CA" sz="2600" dirty="0"/>
              <a:t>Contributions are to SRC for </a:t>
            </a:r>
            <a:r>
              <a:rPr lang="en-US" sz="2600" dirty="0"/>
              <a:t>testing, validating and accelerating adoption rates for a range of methane emission reduction technologies under </a:t>
            </a:r>
            <a:r>
              <a:rPr lang="en-US" sz="2600" dirty="0" err="1"/>
              <a:t>CanERIC</a:t>
            </a:r>
            <a:endParaRPr lang="en-US" sz="2600" dirty="0"/>
          </a:p>
          <a:p>
            <a:pPr lvl="1"/>
            <a:r>
              <a:rPr lang="en-CA" sz="2400" dirty="0"/>
              <a:t>To cover up to 20% of activities under </a:t>
            </a:r>
            <a:r>
              <a:rPr lang="en-CA" sz="2400" dirty="0" err="1"/>
              <a:t>CanERIC</a:t>
            </a:r>
            <a:r>
              <a:rPr lang="en-CA" sz="2400" dirty="0"/>
              <a:t> involving SRC’s services   </a:t>
            </a:r>
          </a:p>
          <a:p>
            <a:pPr lvl="2"/>
            <a:r>
              <a:rPr lang="en-CA" sz="2200" dirty="0"/>
              <a:t>Remaining funds (80%) must be leveraged from </a:t>
            </a:r>
            <a:r>
              <a:rPr lang="en-CA" sz="2200" dirty="0" err="1"/>
              <a:t>CanERIC</a:t>
            </a:r>
            <a:r>
              <a:rPr lang="en-CA" sz="2200" dirty="0"/>
              <a:t> funding and other program participants.</a:t>
            </a:r>
          </a:p>
          <a:p>
            <a:endParaRPr lang="en-CA" sz="28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915ADB9-E840-496E-BE42-BAC0800173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168" y="5907426"/>
            <a:ext cx="1619046" cy="61803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0B3F912-1ED6-4C02-A5A2-AD22D9CF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1" y="349411"/>
            <a:ext cx="1753437" cy="7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0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Let’s Collaborate!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21" y="1834076"/>
            <a:ext cx="8534693" cy="3577463"/>
          </a:xfrm>
          <a:ln>
            <a:noFill/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CA" sz="2800" dirty="0"/>
              <a:t>SRC has both laboratory and mobile field facilities</a:t>
            </a:r>
          </a:p>
          <a:p>
            <a:r>
              <a:rPr lang="en-CA" sz="2800" dirty="0"/>
              <a:t>Experienced engineers, scientists, and technologists</a:t>
            </a:r>
          </a:p>
          <a:p>
            <a:r>
              <a:rPr lang="en-CA" sz="2800" dirty="0"/>
              <a:t>Can draw on expertise throughout SRC (in energy, mining, advanced manufacturing and environment)</a:t>
            </a:r>
          </a:p>
          <a:p>
            <a:r>
              <a:rPr lang="en-CA" sz="2800" dirty="0"/>
              <a:t>Work with industrial clients, academic institutions, regulators and government, inventors and investors</a:t>
            </a:r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915ADB9-E840-496E-BE42-BAC0800173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168" y="5907426"/>
            <a:ext cx="1619046" cy="6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3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/>
        </p:nvSpPr>
        <p:spPr>
          <a:xfrm>
            <a:off x="1017460" y="367252"/>
            <a:ext cx="5648607" cy="784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7079103-3E41-42E4-B64D-ADEB7F8580BE}"/>
              </a:ext>
            </a:extLst>
          </p:cNvPr>
          <p:cNvSpPr txBox="1">
            <a:spLocks/>
          </p:cNvSpPr>
          <p:nvPr/>
        </p:nvSpPr>
        <p:spPr>
          <a:xfrm>
            <a:off x="1017460" y="917569"/>
            <a:ext cx="4791541" cy="784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/>
              <a:t>Saskatchewan Research </a:t>
            </a:r>
            <a:r>
              <a:rPr lang="en-US" altLang="en-US" sz="2400" dirty="0"/>
              <a:t>Council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/>
              <a:t>Mining and Energy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4F4836-6F58-4941-AA82-8B387C49D363}"/>
              </a:ext>
            </a:extLst>
          </p:cNvPr>
          <p:cNvSpPr txBox="1"/>
          <p:nvPr/>
        </p:nvSpPr>
        <p:spPr>
          <a:xfrm>
            <a:off x="5809000" y="834482"/>
            <a:ext cx="317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1"/>
                </a:solidFill>
                <a:latin typeface="+mj-lt"/>
              </a:rPr>
              <a:t>www.src.sk.ca/ceder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6D67616-61FC-42C6-8CD6-AAC63B6BD1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533" y="5872711"/>
            <a:ext cx="1619046" cy="61803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E16730A-4AC1-49C0-AD5E-50F75DCC4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4626" r="4168"/>
          <a:stretch/>
        </p:blipFill>
        <p:spPr bwMode="auto">
          <a:xfrm>
            <a:off x="4848410" y="1849213"/>
            <a:ext cx="1739097" cy="229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35BA48-5CE9-4A30-99C5-200F75FFA2D8}"/>
              </a:ext>
            </a:extLst>
          </p:cNvPr>
          <p:cNvSpPr txBox="1"/>
          <p:nvPr/>
        </p:nvSpPr>
        <p:spPr>
          <a:xfrm>
            <a:off x="4087359" y="4187774"/>
            <a:ext cx="3443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Dr. Erin Powell</a:t>
            </a:r>
            <a:r>
              <a:rPr lang="en-US" altLang="en-US" dirty="0"/>
              <a:t>, P.Eng. Manager </a:t>
            </a:r>
            <a:r>
              <a:rPr lang="en-US" dirty="0"/>
              <a:t>(On leave)</a:t>
            </a:r>
          </a:p>
          <a:p>
            <a:pPr algn="ctr"/>
            <a:r>
              <a:rPr lang="en-US" altLang="en-US" dirty="0"/>
              <a:t>Process Development</a:t>
            </a:r>
            <a:endParaRPr lang="en-US" dirty="0"/>
          </a:p>
          <a:p>
            <a:pPr algn="ctr"/>
            <a:r>
              <a:rPr lang="en-US" altLang="en-US" dirty="0"/>
              <a:t>Erin.Powell@src.sk.ca</a:t>
            </a:r>
          </a:p>
          <a:p>
            <a:pPr algn="ctr"/>
            <a:r>
              <a:rPr lang="en-US" altLang="en-US" dirty="0"/>
              <a:t>306-385-4171</a:t>
            </a:r>
            <a:endParaRPr lang="en-CA" dirty="0"/>
          </a:p>
        </p:txBody>
      </p:sp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D0C6DFE4-4473-445B-ADE9-7431D3C50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7" t="14987" r="9069" b="14573"/>
          <a:stretch/>
        </p:blipFill>
        <p:spPr>
          <a:xfrm flipH="1">
            <a:off x="8470233" y="1826953"/>
            <a:ext cx="1916826" cy="2293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5D751C-50AB-4ECE-B52C-AC164440DA42}"/>
              </a:ext>
            </a:extLst>
          </p:cNvPr>
          <p:cNvSpPr txBox="1"/>
          <p:nvPr/>
        </p:nvSpPr>
        <p:spPr>
          <a:xfrm>
            <a:off x="7700373" y="4210858"/>
            <a:ext cx="345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Lesley McGilp, P.Eng. </a:t>
            </a:r>
          </a:p>
          <a:p>
            <a:pPr algn="ctr"/>
            <a:r>
              <a:rPr lang="en-US" dirty="0"/>
              <a:t>Acting Manager</a:t>
            </a:r>
          </a:p>
          <a:p>
            <a:pPr algn="ctr"/>
            <a:r>
              <a:rPr lang="en-US" dirty="0"/>
              <a:t>Process Development</a:t>
            </a:r>
          </a:p>
          <a:p>
            <a:pPr algn="ctr"/>
            <a:r>
              <a:rPr lang="en-US" dirty="0"/>
              <a:t>Lesley.Mcgilp@src.sk.ca</a:t>
            </a:r>
          </a:p>
          <a:p>
            <a:pPr algn="ctr"/>
            <a:r>
              <a:rPr lang="en-US" dirty="0"/>
              <a:t>306-385-4167</a:t>
            </a:r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AD8CCA-49EC-4F22-B7A9-91CD448558F5}"/>
              </a:ext>
            </a:extLst>
          </p:cNvPr>
          <p:cNvSpPr txBox="1"/>
          <p:nvPr/>
        </p:nvSpPr>
        <p:spPr>
          <a:xfrm>
            <a:off x="486850" y="4210858"/>
            <a:ext cx="2882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Erica Emery, P.Eng. </a:t>
            </a:r>
          </a:p>
          <a:p>
            <a:pPr algn="ctr"/>
            <a:r>
              <a:rPr lang="en-US" altLang="en-US" dirty="0"/>
              <a:t>Senior Research Engineer</a:t>
            </a:r>
          </a:p>
          <a:p>
            <a:pPr algn="ctr"/>
            <a:r>
              <a:rPr lang="en-US" altLang="en-US" dirty="0"/>
              <a:t>Process Development</a:t>
            </a:r>
          </a:p>
          <a:p>
            <a:pPr algn="ctr"/>
            <a:r>
              <a:rPr lang="en-US" altLang="en-US" dirty="0"/>
              <a:t>Erica.Emery@src.sk.ca </a:t>
            </a:r>
          </a:p>
          <a:p>
            <a:pPr algn="ctr"/>
            <a:r>
              <a:rPr lang="en-US" altLang="en-US" dirty="0"/>
              <a:t>306-564-3506</a:t>
            </a:r>
          </a:p>
        </p:txBody>
      </p:sp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FC883DCC-D321-4422-A047-0D0D122872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36"/>
          <a:stretch/>
        </p:blipFill>
        <p:spPr>
          <a:xfrm>
            <a:off x="862113" y="1778923"/>
            <a:ext cx="1916826" cy="23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87" y="230591"/>
            <a:ext cx="9856907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Saskatchewan Research Council (SRC)</a:t>
            </a:r>
          </a:p>
        </p:txBody>
      </p:sp>
      <p:sp>
        <p:nvSpPr>
          <p:cNvPr id="6" name="Isosceles Triangle 9">
            <a:extLst>
              <a:ext uri="{FF2B5EF4-FFF2-40B4-BE49-F238E27FC236}">
                <a16:creationId xmlns:a16="http://schemas.microsoft.com/office/drawing/2014/main" xmlns="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xmlns="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6970"/>
            <a:ext cx="7649634" cy="4962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Canada’s second largest research and technology organization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+mn-lt"/>
                <a:cs typeface="+mn-lt"/>
              </a:rPr>
              <a:t>Treasury Board Crown Corporation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Operates on a fee-for-service basis for the application of smart science solutions and services for the industries that we serve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+mn-lt"/>
                <a:cs typeface="+mn-lt"/>
              </a:rPr>
              <a:t>Focused on real-world industry needs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+mn-lt"/>
                <a:cs typeface="+mn-lt"/>
              </a:rPr>
              <a:t>World-class laboratories and facilities in Saskatoon and Regina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Centre for the Demonstration of Emissions Reductions (</a:t>
            </a:r>
            <a:r>
              <a:rPr lang="en-US" sz="2400" dirty="0" err="1"/>
              <a:t>CeDER</a:t>
            </a:r>
            <a:r>
              <a:rPr lang="en-US" sz="2400" dirty="0"/>
              <a:t>)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xmlns="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75E9253-E1B9-4781-932E-3BE436B48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8"/>
          <a:stretch/>
        </p:blipFill>
        <p:spPr bwMode="auto">
          <a:xfrm>
            <a:off x="1264470" y="5585800"/>
            <a:ext cx="1486568" cy="12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127EA-A8A6-4B6C-B704-C7B88F533B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436" y="1691336"/>
            <a:ext cx="4394328" cy="384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F1B8EF-A32C-441C-B117-B14F1B576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305" y="5640877"/>
            <a:ext cx="4505954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0DC72-6225-4773-B76B-C6D487FF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419627"/>
            <a:ext cx="4267200" cy="78536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SRC Core Values</a:t>
            </a:r>
            <a:endParaRPr lang="en-CA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71356-352B-4F1A-B8FB-6A9FA6C5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495336"/>
            <a:ext cx="4775459" cy="365418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Integrity</a:t>
            </a:r>
            <a:r>
              <a:rPr lang="en-US" sz="2400" dirty="0">
                <a:ea typeface="+mn-lt"/>
                <a:cs typeface="+mn-lt"/>
              </a:rPr>
              <a:t>: We deal with people and organizations honestly and ethically. 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Respect</a:t>
            </a:r>
            <a:r>
              <a:rPr lang="en-US" sz="2400" dirty="0">
                <a:ea typeface="+mn-lt"/>
                <a:cs typeface="+mn-lt"/>
              </a:rPr>
              <a:t>: We treat people, property and the environment with respect. </a:t>
            </a:r>
          </a:p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Quality</a:t>
            </a:r>
            <a:r>
              <a:rPr lang="en-US" sz="2400" dirty="0">
                <a:ea typeface="+mn-lt"/>
                <a:cs typeface="+mn-lt"/>
              </a:rPr>
              <a:t>: We deliver quality to clients and colleagues. </a:t>
            </a:r>
          </a:p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One Team</a:t>
            </a:r>
            <a:r>
              <a:rPr lang="en-US" sz="2400" dirty="0">
                <a:ea typeface="+mn-lt"/>
                <a:cs typeface="+mn-lt"/>
              </a:rPr>
              <a:t>: We work together in the best interests of SRC.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sz="2400" b="1" dirty="0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5CC1C5-83D4-4034-B371-0A112C08C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8"/>
          <a:stretch/>
        </p:blipFill>
        <p:spPr>
          <a:xfrm>
            <a:off x="5344105" y="1864668"/>
            <a:ext cx="6752648" cy="277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1A1524-29F3-4902-B872-04563091D83E}"/>
              </a:ext>
            </a:extLst>
          </p:cNvPr>
          <p:cNvSpPr txBox="1"/>
          <p:nvPr/>
        </p:nvSpPr>
        <p:spPr>
          <a:xfrm>
            <a:off x="6424871" y="1295281"/>
            <a:ext cx="459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Our Economic Impacts in 2019-2020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E963EEF-89E7-4269-87E9-92EE4A057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8"/>
          <a:stretch/>
        </p:blipFill>
        <p:spPr bwMode="auto">
          <a:xfrm>
            <a:off x="1946814" y="5512281"/>
            <a:ext cx="1603724" cy="13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5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0DC72-6225-4773-B76B-C6D487FF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20" y="360218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Corporate Capacity</a:t>
            </a:r>
            <a:endParaRPr lang="en-CA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71356-352B-4F1A-B8FB-6A9FA6C5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40" y="1331562"/>
            <a:ext cx="10278124" cy="50352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Environment </a:t>
            </a:r>
            <a:r>
              <a:rPr lang="en-US" sz="2000" dirty="0">
                <a:ea typeface="+mn-lt"/>
                <a:cs typeface="+mn-lt"/>
              </a:rPr>
              <a:t>- 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Air and climate monitoring and assessment</a:t>
            </a:r>
            <a:r>
              <a:rPr lang="en-US" sz="2000" dirty="0">
                <a:ea typeface="+mn-lt"/>
                <a:cs typeface="+mn-lt"/>
              </a:rPr>
              <a:t>, environmental site remediation management and oversight, 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consulting and environmental analytical services.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Energy</a:t>
            </a:r>
            <a:r>
              <a:rPr lang="en-US" sz="2000" dirty="0">
                <a:ea typeface="+mn-lt"/>
                <a:cs typeface="+mn-lt"/>
              </a:rPr>
              <a:t> - Enhanced oil recovery technologies, partial upgrading, and catalyst testing technologies, 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greenhouse gas reduction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Mining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ea typeface="+mn-lt"/>
                <a:cs typeface="+mn-lt"/>
              </a:rPr>
              <a:t>and Minerals </a:t>
            </a:r>
            <a:r>
              <a:rPr lang="en-US" sz="2000" dirty="0">
                <a:ea typeface="+mn-lt"/>
                <a:cs typeface="+mn-lt"/>
              </a:rPr>
              <a:t>- Exploration support, 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process development</a:t>
            </a:r>
            <a:r>
              <a:rPr lang="en-US" sz="2000" dirty="0">
                <a:ea typeface="+mn-lt"/>
                <a:cs typeface="+mn-lt"/>
              </a:rPr>
              <a:t>, tailings transportation and analytical services; we work on 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multiphase flow, process testing and demonstration,</a:t>
            </a:r>
            <a:r>
              <a:rPr lang="en-US" sz="2000" dirty="0">
                <a:ea typeface="+mn-lt"/>
                <a:cs typeface="+mn-lt"/>
              </a:rPr>
              <a:t> and pipeline design and development for the mineral and petroleum industries.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Agriculture and Biotechnology - </a:t>
            </a:r>
            <a:r>
              <a:rPr lang="en-US" sz="2000" dirty="0">
                <a:ea typeface="+mn-lt"/>
                <a:cs typeface="+mn-lt"/>
              </a:rPr>
              <a:t>Broad portfolio of services to support a 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sustainable</a:t>
            </a:r>
            <a:r>
              <a:rPr lang="en-US" sz="2000" dirty="0">
                <a:ea typeface="+mn-lt"/>
                <a:cs typeface="+mn-lt"/>
              </a:rPr>
              <a:t> agriculture industry in Canada.</a:t>
            </a:r>
            <a:endParaRPr lang="en-US" sz="2000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9332E8E-EB76-4C12-8584-B9EF58A11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8"/>
          <a:stretch/>
        </p:blipFill>
        <p:spPr bwMode="auto">
          <a:xfrm>
            <a:off x="2065618" y="5666154"/>
            <a:ext cx="1404102" cy="11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A63C03-FC38-4A19-82E2-2487DF7B1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23" y="5745601"/>
            <a:ext cx="4505954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2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F1860F-1285-471E-9707-571C8EA3E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34" y="264055"/>
            <a:ext cx="4901992" cy="865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F724BE-2A7A-46D2-8D2F-302E70D7D9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5" r="4204"/>
          <a:stretch/>
        </p:blipFill>
        <p:spPr>
          <a:xfrm>
            <a:off x="8448292" y="948713"/>
            <a:ext cx="3103419" cy="496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63" y="1609725"/>
            <a:ext cx="7542434" cy="4174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The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CeDER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platform consists of a range of services and capabilities for industry:</a:t>
            </a:r>
          </a:p>
          <a:p>
            <a:pPr lvl="0"/>
            <a:r>
              <a:rPr lang="en-US" sz="2400" dirty="0"/>
              <a:t>SRC’s technology assessment and validation process: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Technology selection</a:t>
            </a:r>
          </a:p>
          <a:p>
            <a:pPr lvl="2"/>
            <a:r>
              <a:rPr lang="en-US" sz="1800" dirty="0"/>
              <a:t>Database of over 400 GHG emissions reduction technologies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Techno-economic assessment </a:t>
            </a:r>
          </a:p>
          <a:p>
            <a:r>
              <a:rPr lang="en-US" sz="2400" dirty="0"/>
              <a:t>Real-world technology performance and emissions testing </a:t>
            </a:r>
          </a:p>
          <a:p>
            <a:pPr lvl="2"/>
            <a:r>
              <a:rPr lang="en-US" sz="1800" dirty="0"/>
              <a:t>Validation protocol</a:t>
            </a:r>
          </a:p>
          <a:p>
            <a:pPr lvl="2"/>
            <a:r>
              <a:rPr lang="en-US" sz="1800" dirty="0"/>
              <a:t>Lab, pilot, and commercial scale</a:t>
            </a:r>
          </a:p>
          <a:p>
            <a:pPr lvl="2"/>
            <a:r>
              <a:rPr lang="en-US" sz="1800" dirty="0"/>
              <a:t>Mobile field facilities</a:t>
            </a:r>
            <a:endParaRPr lang="en-US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B5387D3-AB5B-42E2-92D5-BF82D9BE4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8"/>
          <a:stretch/>
        </p:blipFill>
        <p:spPr bwMode="auto">
          <a:xfrm>
            <a:off x="2065618" y="5666154"/>
            <a:ext cx="1404102" cy="11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2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75" y="311931"/>
            <a:ext cx="10277030" cy="75065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Technology 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177355"/>
            <a:ext cx="10044865" cy="5368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solidFill>
                  <a:srgbClr val="0070C0"/>
                </a:solidFill>
              </a:rPr>
              <a:t>Database of GHG Emissions Reduction Technologies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300" dirty="0"/>
              <a:t>with information on nearly 400 emissions reduction technologies applicable to a wide range of industries (e.g., oil and gas, mining, agriculture, power generation)</a:t>
            </a:r>
          </a:p>
          <a:p>
            <a:pPr lvl="0"/>
            <a:r>
              <a:rPr lang="en-US" sz="2300" dirty="0"/>
              <a:t>Technology options - create list and screen results based on client inputs</a:t>
            </a:r>
          </a:p>
          <a:p>
            <a:pPr lvl="0"/>
            <a:r>
              <a:rPr lang="en-US" sz="2300" dirty="0"/>
              <a:t>Economic assessment - perform economic analysis</a:t>
            </a:r>
          </a:p>
          <a:p>
            <a:r>
              <a:rPr lang="en-US" sz="2300" dirty="0"/>
              <a:t>Implementation assessment – assess technology for practical field implementation considerations for the target application</a:t>
            </a:r>
          </a:p>
          <a:p>
            <a:r>
              <a:rPr lang="en-US" sz="2300" dirty="0"/>
              <a:t>Environmental assessment - GHG verification and life cycle assessment</a:t>
            </a:r>
          </a:p>
          <a:p>
            <a:r>
              <a:rPr lang="en-US" sz="2300" dirty="0"/>
              <a:t>Full-scale or pilot performance testing in the field using mobile facilities</a:t>
            </a:r>
          </a:p>
          <a:p>
            <a:endParaRPr lang="en-US" sz="24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37AF5CA-F718-4674-A3E1-D2D2EF4EB3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955" y="6004790"/>
            <a:ext cx="1619046" cy="6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96668" cy="1320800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CeDER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Mobile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265464"/>
            <a:ext cx="7441474" cy="448563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Credible, fee-for-service, low-cost platform for field-scale testing of emissions reduction and capture technologies</a:t>
            </a:r>
          </a:p>
          <a:p>
            <a:r>
              <a:rPr lang="en-US" sz="2000" dirty="0"/>
              <a:t>Real-world testing, demonstration and validation of GHG emissions reduction technologies</a:t>
            </a:r>
          </a:p>
          <a:p>
            <a:r>
              <a:rPr lang="en-US" sz="2000" dirty="0"/>
              <a:t>Independent, third-party validation</a:t>
            </a:r>
          </a:p>
          <a:p>
            <a:r>
              <a:rPr lang="en-US" sz="2000" dirty="0"/>
              <a:t>Utilizes standardized validation protocol to ensure quality, transparency and consistency of the validation process</a:t>
            </a:r>
          </a:p>
          <a:p>
            <a:r>
              <a:rPr lang="en-US" sz="2000" dirty="0"/>
              <a:t>Accelerates industry adoption of practical emissions reduction technologies</a:t>
            </a:r>
          </a:p>
          <a:p>
            <a:r>
              <a:rPr lang="en-US" sz="2000" dirty="0" err="1"/>
              <a:t>CeDER’s</a:t>
            </a:r>
            <a:r>
              <a:rPr lang="en-US" sz="2000" dirty="0"/>
              <a:t> trailers move easily between locations; while based in Saskatchewan, operate in field locations across Canada</a:t>
            </a:r>
          </a:p>
          <a:p>
            <a:endParaRPr lang="en-US" sz="2000" dirty="0"/>
          </a:p>
          <a:p>
            <a:endParaRPr lang="en-CA" sz="16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4A65C6B-0DC8-4384-AA07-2AA6F2AD8E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41" y="5952671"/>
            <a:ext cx="1619046" cy="618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B09DB2-8710-463B-838F-55E7BE141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93" y="1347861"/>
            <a:ext cx="4371907" cy="377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76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Mobile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0265"/>
            <a:ext cx="7230893" cy="41589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/>
            <a:r>
              <a:rPr lang="en-US" sz="2800" dirty="0"/>
              <a:t>CeDER mobile facilities are: </a:t>
            </a:r>
          </a:p>
          <a:p>
            <a:pPr lvl="1"/>
            <a:r>
              <a:rPr lang="en-US" sz="2400" dirty="0"/>
              <a:t>Modular – provide a wide range of testing for diverse technology scenarios</a:t>
            </a:r>
          </a:p>
          <a:p>
            <a:pPr lvl="1"/>
            <a:r>
              <a:rPr lang="en-US" sz="2400" dirty="0"/>
              <a:t>Operated by experienced field and technical personnel</a:t>
            </a:r>
          </a:p>
          <a:p>
            <a:pPr lvl="1"/>
            <a:r>
              <a:rPr lang="en-US" sz="2400" dirty="0"/>
              <a:t>Designed to monitor, measure and validate: </a:t>
            </a:r>
          </a:p>
          <a:p>
            <a:pPr lvl="2"/>
            <a:r>
              <a:rPr lang="en-US" sz="2000" dirty="0"/>
              <a:t>Mass-energy inputs and outputs</a:t>
            </a:r>
          </a:p>
          <a:p>
            <a:pPr lvl="2"/>
            <a:r>
              <a:rPr lang="en-US" sz="2000" dirty="0"/>
              <a:t>Internal and nearby gas emissions</a:t>
            </a:r>
          </a:p>
          <a:p>
            <a:pPr lvl="2"/>
            <a:r>
              <a:rPr lang="en-US" sz="2000" dirty="0"/>
              <a:t>Use wireless sensors – industry standard instrumentation</a:t>
            </a:r>
          </a:p>
          <a:p>
            <a:pPr marL="914400" lvl="2" indent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E37035-B976-416A-B0E3-69A32FFA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123" y="-78503"/>
            <a:ext cx="3417613" cy="228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E8B7A3-3A42-41E0-AB11-1FB14AE1FD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178" y="2292365"/>
            <a:ext cx="3514822" cy="227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B844AC-951B-4080-AE09-97251E5717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674124" y="4454751"/>
            <a:ext cx="3517876" cy="240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E2D6678-99F0-4432-9291-91C78F01EC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93" y="5939381"/>
            <a:ext cx="1619046" cy="6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76589AC-37DA-4248-9522-80008A24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058" y="3664994"/>
            <a:ext cx="4637616" cy="3091146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prstClr val="black"/>
                </a:solidFill>
              </a:rPr>
              <a:t>CeDER</a:t>
            </a:r>
            <a:r>
              <a:rPr lang="en-US" sz="2000" b="1" dirty="0">
                <a:solidFill>
                  <a:prstClr val="black"/>
                </a:solidFill>
              </a:rPr>
              <a:t> can assess </a:t>
            </a:r>
            <a:r>
              <a:rPr lang="en-US" sz="2400" b="1" dirty="0">
                <a:solidFill>
                  <a:prstClr val="black"/>
                </a:solidFill>
              </a:rPr>
              <a:t>and</a:t>
            </a:r>
            <a:r>
              <a:rPr lang="en-US" sz="2000" b="1" dirty="0">
                <a:solidFill>
                  <a:prstClr val="black"/>
                </a:solidFill>
              </a:rPr>
              <a:t> validate technologies geared to 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Measurement 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Prevention 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Capture 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Conversion 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Low and high-volume sources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4DAA80B7-2D71-4D9A-B532-5ED79114606D}"/>
              </a:ext>
            </a:extLst>
          </p:cNvPr>
          <p:cNvSpPr txBox="1">
            <a:spLocks/>
          </p:cNvSpPr>
          <p:nvPr/>
        </p:nvSpPr>
        <p:spPr>
          <a:xfrm>
            <a:off x="5598551" y="4023583"/>
            <a:ext cx="4637616" cy="2732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Capabilities include: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Methane (CH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Carbon dioxide (CO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Hydrogen sulfide (H</a:t>
            </a:r>
            <a:r>
              <a:rPr lang="en-US" sz="2000" baseline="-25000" dirty="0"/>
              <a:t>2</a:t>
            </a:r>
            <a:r>
              <a:rPr lang="en-US" sz="2000" dirty="0"/>
              <a:t>S)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Mono-nitrogen oxides (NOx)</a:t>
            </a:r>
          </a:p>
          <a:p>
            <a:pPr marL="342900" lvl="1" indent="-342900">
              <a:buFont typeface="Wingdings 3" charset="2"/>
              <a:buChar char=""/>
            </a:pPr>
            <a:r>
              <a:rPr lang="en-US" sz="2000" dirty="0"/>
              <a:t>Sulfur oxides (</a:t>
            </a:r>
            <a:r>
              <a:rPr lang="en-US" sz="2000" dirty="0" err="1"/>
              <a:t>SOx</a:t>
            </a:r>
            <a:r>
              <a:rPr lang="en-US" sz="2000" dirty="0"/>
              <a:t>)</a:t>
            </a:r>
          </a:p>
          <a:p>
            <a:endParaRPr lang="en-CA" sz="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E9B17D-BB98-4746-9C6C-4E9140616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335434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5C8AD6C-968D-4526-A8CC-4E82F62A36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62" y="235919"/>
            <a:ext cx="1903465" cy="7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37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FAA1B4DEF30D43BF2F4DEF43E822D1" ma:contentTypeVersion="15" ma:contentTypeDescription="Create a new document." ma:contentTypeScope="" ma:versionID="dbd9e0a2f89e4ec931bcb8ecb377200b">
  <xsd:schema xmlns:xsd="http://www.w3.org/2001/XMLSchema" xmlns:xs="http://www.w3.org/2001/XMLSchema" xmlns:p="http://schemas.microsoft.com/office/2006/metadata/properties" xmlns:ns2="394beba1-625e-4203-b551-1fb66fce9918" xmlns:ns3="6df647ac-2927-4fb7-ad21-9018791f041a" targetNamespace="http://schemas.microsoft.com/office/2006/metadata/properties" ma:root="true" ma:fieldsID="b7772a66c62effd84159aa6d52c45017" ns2:_="" ns3:_="">
    <xsd:import namespace="394beba1-625e-4203-b551-1fb66fce9918"/>
    <xsd:import namespace="6df647ac-2927-4fb7-ad21-9018791f041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beba1-625e-4203-b551-1fb66fce9918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" ma:index="9" nillable="true" ma:displayName="Client" ma:internalName="Client">
      <xsd:simpleType>
        <xsd:restriction base="dms:Text">
          <xsd:maxLength value="255"/>
        </xsd:restriction>
      </xsd:simpleType>
    </xsd:element>
    <xsd:element name="Status" ma:index="10" nillable="true" ma:displayName="Status" ma:internalName="Status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47ac-2927-4fb7-ad21-9018791f041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ber xmlns="394beba1-625e-4203-b551-1fb66fce9918" xsi:nil="true"/>
    <Status xmlns="394beba1-625e-4203-b551-1fb66fce9918" xsi:nil="true"/>
    <Client xmlns="394beba1-625e-4203-b551-1fb66fce9918" xsi:nil="true"/>
    <SharedWithUsers xmlns="6df647ac-2927-4fb7-ad21-9018791f041a">
      <UserInfo>
        <DisplayName>Emery, Erica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F0593-70EC-4106-A95C-860FF8BFAEDC}">
  <ds:schemaRefs>
    <ds:schemaRef ds:uri="394beba1-625e-4203-b551-1fb66fce9918"/>
    <ds:schemaRef ds:uri="6df647ac-2927-4fb7-ad21-9018791f04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605397-9360-452D-BE72-DCEBB2E6661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df647ac-2927-4fb7-ad21-9018791f041a"/>
    <ds:schemaRef ds:uri="394beba1-625e-4203-b551-1fb66fce991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0C1125-ABA4-4CA5-A33F-406B8E2B9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698</Words>
  <Application>Microsoft Office PowerPoint</Application>
  <PresentationFormat>Custom</PresentationFormat>
  <Paragraphs>139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Centre for the Demonstration of Emissions Reductions (CeDER)</vt:lpstr>
      <vt:lpstr>Saskatchewan Research Council (SRC)</vt:lpstr>
      <vt:lpstr>SRC Core Values</vt:lpstr>
      <vt:lpstr>Corporate Capacity</vt:lpstr>
      <vt:lpstr>PowerPoint Presentation</vt:lpstr>
      <vt:lpstr>Technology Assessment</vt:lpstr>
      <vt:lpstr>CeDER Mobile Facilities</vt:lpstr>
      <vt:lpstr>Mobile Facilities</vt:lpstr>
      <vt:lpstr>PowerPoint Presentation</vt:lpstr>
      <vt:lpstr>PowerPoint Presentation</vt:lpstr>
      <vt:lpstr>SRC Facilities   </vt:lpstr>
      <vt:lpstr>CeDER and CanERIC</vt:lpstr>
      <vt:lpstr>Saskatchewan Government Support</vt:lpstr>
      <vt:lpstr>Let’s Collaborate!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CeDER Centre for the Demonstration of Emissions Reductions Saskatchewan Research Council</dc:title>
  <dc:creator>Powell, Erin</dc:creator>
  <cp:lastModifiedBy>Marie-Lianne Williams</cp:lastModifiedBy>
  <cp:revision>75</cp:revision>
  <dcterms:created xsi:type="dcterms:W3CDTF">2020-09-22T15:13:17Z</dcterms:created>
  <dcterms:modified xsi:type="dcterms:W3CDTF">2020-11-05T16:50:39Z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0x01010052FAA1B4DEF30D43BF2F4DEF43E822D1</vt:lpwstr>
  </property>
</Properties>
</file>